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58" r:id="rId5"/>
    <p:sldId id="259" r:id="rId6"/>
    <p:sldId id="260" r:id="rId7"/>
    <p:sldId id="261" r:id="rId8"/>
    <p:sldId id="263" r:id="rId9"/>
    <p:sldId id="264" r:id="rId10"/>
    <p:sldId id="262" r:id="rId11"/>
    <p:sldId id="289" r:id="rId12"/>
    <p:sldId id="265" r:id="rId13"/>
    <p:sldId id="287" r:id="rId14"/>
    <p:sldId id="266" r:id="rId15"/>
    <p:sldId id="267" r:id="rId16"/>
    <p:sldId id="268" r:id="rId17"/>
    <p:sldId id="270" r:id="rId18"/>
    <p:sldId id="271" r:id="rId19"/>
    <p:sldId id="272" r:id="rId20"/>
    <p:sldId id="269" r:id="rId21"/>
    <p:sldId id="273" r:id="rId22"/>
    <p:sldId id="274" r:id="rId23"/>
    <p:sldId id="275" r:id="rId24"/>
    <p:sldId id="276" r:id="rId25"/>
    <p:sldId id="288" r:id="rId26"/>
    <p:sldId id="277" r:id="rId27"/>
    <p:sldId id="278" r:id="rId28"/>
    <p:sldId id="279" r:id="rId29"/>
    <p:sldId id="280" r:id="rId30"/>
    <p:sldId id="281" r:id="rId31"/>
    <p:sldId id="282" r:id="rId32"/>
    <p:sldId id="283" r:id="rId33"/>
    <p:sldId id="284" r:id="rId34"/>
    <p:sldId id="285"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4141-7AE4-411C-BB76-6FB516215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D17AF-0290-4531-9CE1-883D3DD7B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4F58A2-A840-47EE-800A-60E9B451063B}"/>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5" name="Footer Placeholder 4">
            <a:extLst>
              <a:ext uri="{FF2B5EF4-FFF2-40B4-BE49-F238E27FC236}">
                <a16:creationId xmlns:a16="http://schemas.microsoft.com/office/drawing/2014/main" id="{B51D7042-3855-49B4-BC76-461909948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92373-06E0-42CF-945B-A788764584B3}"/>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347937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738B-E489-4892-8129-9B68EEB5F9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431DC2-34A3-49AC-A643-DA7343F18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254C8-7CF9-49D6-9943-443633F8B7CA}"/>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5" name="Footer Placeholder 4">
            <a:extLst>
              <a:ext uri="{FF2B5EF4-FFF2-40B4-BE49-F238E27FC236}">
                <a16:creationId xmlns:a16="http://schemas.microsoft.com/office/drawing/2014/main" id="{C98679F2-3311-4F37-8CFF-FDEB9C737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B3483-7098-4E43-8B28-70136C9C5FFD}"/>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207928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2A2B8-B105-4CF8-9578-46A6388A83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58F452-32F9-4FFC-B15C-E1A75A594B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EF71F-DEC4-4D8B-99C2-FBAB3D1A71C7}"/>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5" name="Footer Placeholder 4">
            <a:extLst>
              <a:ext uri="{FF2B5EF4-FFF2-40B4-BE49-F238E27FC236}">
                <a16:creationId xmlns:a16="http://schemas.microsoft.com/office/drawing/2014/main" id="{499DD2DA-6F95-4DDD-A752-6CD79DCA5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79150-8A0F-4B1C-82EE-45845F451EE0}"/>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325093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F0A4-B52F-49E8-959C-07400D237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3B72D7-D197-49EE-A563-E17518C01A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D62D4-B2F2-4D09-8A25-55C4AAEDA989}"/>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5" name="Footer Placeholder 4">
            <a:extLst>
              <a:ext uri="{FF2B5EF4-FFF2-40B4-BE49-F238E27FC236}">
                <a16:creationId xmlns:a16="http://schemas.microsoft.com/office/drawing/2014/main" id="{78030841-8F25-46C9-9DE9-68275A275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54403-FB23-4923-8B68-4C2CED121C12}"/>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259643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2FE2-3106-460F-B556-6253D6F23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F8647A-EEC7-4AE7-9F79-3DDEEE030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04592-2182-49F7-A06E-2F222FB4EE52}"/>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5" name="Footer Placeholder 4">
            <a:extLst>
              <a:ext uri="{FF2B5EF4-FFF2-40B4-BE49-F238E27FC236}">
                <a16:creationId xmlns:a16="http://schemas.microsoft.com/office/drawing/2014/main" id="{09D3FF5F-9A9A-4A24-AABA-79509D0E1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64CAC-B16D-4C1B-8A2A-3EF863036CBD}"/>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192917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E9E1-AFB2-4A5F-ABA9-23A7D8605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992D8-0B61-469B-8128-9F8540EED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6F8E33-5F0A-45A2-ACC9-C13770462C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D9DCC4-0078-41D0-9612-CB0807138550}"/>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6" name="Footer Placeholder 5">
            <a:extLst>
              <a:ext uri="{FF2B5EF4-FFF2-40B4-BE49-F238E27FC236}">
                <a16:creationId xmlns:a16="http://schemas.microsoft.com/office/drawing/2014/main" id="{9A3A05FC-306D-48CD-9E77-84D90F0A0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78450-8EEF-412C-947C-2414A56B2D17}"/>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257878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2417-C2DA-474C-8E6F-FF05E9D98A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A54EC9-75C3-4481-BCDD-4F08C7FED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C1137-1FD4-43D4-B5EF-7341D0202D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FA4157-79FD-41AA-8A35-0DABB34851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33537-C65A-4F77-84B8-3530B80903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B6E8F4-0907-491D-B146-6CCBC0E260D4}"/>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8" name="Footer Placeholder 7">
            <a:extLst>
              <a:ext uri="{FF2B5EF4-FFF2-40B4-BE49-F238E27FC236}">
                <a16:creationId xmlns:a16="http://schemas.microsoft.com/office/drawing/2014/main" id="{66FCA3FC-5249-4606-89E7-7376D77284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2942C5-A409-40D5-A8BB-DF8CF7139890}"/>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26481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BD54-E52E-4118-AF0D-8E0A8640AE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AF0B66-EF98-4467-A549-85104B934CFC}"/>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4" name="Footer Placeholder 3">
            <a:extLst>
              <a:ext uri="{FF2B5EF4-FFF2-40B4-BE49-F238E27FC236}">
                <a16:creationId xmlns:a16="http://schemas.microsoft.com/office/drawing/2014/main" id="{831B8D62-AAD7-4145-9DAB-B359CB894B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E757FA-C1FA-48BD-869F-0736396362B4}"/>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374426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E60FB0-D8A6-4162-BBC3-527DA11C946D}"/>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3" name="Footer Placeholder 2">
            <a:extLst>
              <a:ext uri="{FF2B5EF4-FFF2-40B4-BE49-F238E27FC236}">
                <a16:creationId xmlns:a16="http://schemas.microsoft.com/office/drawing/2014/main" id="{ACF79DE7-B83B-4798-95C6-3B9E7D87B0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96C7BD-EF32-43A6-A836-9F1A91019654}"/>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289784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0FD2-8582-4164-8803-229CAA133C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B4D04B-E8D6-43D2-986E-2F718D46FE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B1CA6-C864-46C5-90A0-B47837A57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40955-D419-40BD-BC19-08DA0400CE39}"/>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6" name="Footer Placeholder 5">
            <a:extLst>
              <a:ext uri="{FF2B5EF4-FFF2-40B4-BE49-F238E27FC236}">
                <a16:creationId xmlns:a16="http://schemas.microsoft.com/office/drawing/2014/main" id="{47B05E42-62BD-4991-AFB9-85CD2B9C6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51D4F-B4C6-4849-B258-2C73CFCA4FD1}"/>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310406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9D9F-E38B-4B05-BF24-0C3F2EB8F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C4B9D7-2022-4599-9914-C20191A6A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60F756-315D-43DE-B3BD-BF8903A1B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021F4-DC59-4EBF-A25A-E2051D269C1B}"/>
              </a:ext>
            </a:extLst>
          </p:cNvPr>
          <p:cNvSpPr>
            <a:spLocks noGrp="1"/>
          </p:cNvSpPr>
          <p:nvPr>
            <p:ph type="dt" sz="half" idx="10"/>
          </p:nvPr>
        </p:nvSpPr>
        <p:spPr/>
        <p:txBody>
          <a:bodyPr/>
          <a:lstStyle/>
          <a:p>
            <a:fld id="{270705A6-4DEF-4B90-8BB2-6ECD7A71E430}" type="datetimeFigureOut">
              <a:rPr lang="en-US" smtClean="0"/>
              <a:t>9/4/2022</a:t>
            </a:fld>
            <a:endParaRPr lang="en-US"/>
          </a:p>
        </p:txBody>
      </p:sp>
      <p:sp>
        <p:nvSpPr>
          <p:cNvPr id="6" name="Footer Placeholder 5">
            <a:extLst>
              <a:ext uri="{FF2B5EF4-FFF2-40B4-BE49-F238E27FC236}">
                <a16:creationId xmlns:a16="http://schemas.microsoft.com/office/drawing/2014/main" id="{890BC553-E875-4E91-814C-040A4B710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72F6A-906A-46DC-8D6F-C429E1C1F1DD}"/>
              </a:ext>
            </a:extLst>
          </p:cNvPr>
          <p:cNvSpPr>
            <a:spLocks noGrp="1"/>
          </p:cNvSpPr>
          <p:nvPr>
            <p:ph type="sldNum" sz="quarter" idx="12"/>
          </p:nvPr>
        </p:nvSpPr>
        <p:spPr/>
        <p:txBody>
          <a:bodyPr/>
          <a:lstStyle/>
          <a:p>
            <a:fld id="{F2EF6E43-9B81-404A-B395-0B753077CF12}" type="slidenum">
              <a:rPr lang="en-US" smtClean="0"/>
              <a:t>‹#›</a:t>
            </a:fld>
            <a:endParaRPr lang="en-US"/>
          </a:p>
        </p:txBody>
      </p:sp>
    </p:spTree>
    <p:extLst>
      <p:ext uri="{BB962C8B-B14F-4D97-AF65-F5344CB8AC3E}">
        <p14:creationId xmlns:p14="http://schemas.microsoft.com/office/powerpoint/2010/main" val="39591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261E9-9ADB-4E63-A40B-7DC79CED0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BBD9A2-2CFD-4BEA-B1FD-7BFA997348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F6E3F-3ABB-433B-A61E-53FB11411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705A6-4DEF-4B90-8BB2-6ECD7A71E430}" type="datetimeFigureOut">
              <a:rPr lang="en-US" smtClean="0"/>
              <a:t>9/4/2022</a:t>
            </a:fld>
            <a:endParaRPr lang="en-US"/>
          </a:p>
        </p:txBody>
      </p:sp>
      <p:sp>
        <p:nvSpPr>
          <p:cNvPr id="5" name="Footer Placeholder 4">
            <a:extLst>
              <a:ext uri="{FF2B5EF4-FFF2-40B4-BE49-F238E27FC236}">
                <a16:creationId xmlns:a16="http://schemas.microsoft.com/office/drawing/2014/main" id="{E6DD0ABF-E994-4723-807D-047AA421E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43D3D6-7441-4409-AD87-DD203A4CD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F6E43-9B81-404A-B395-0B753077CF12}" type="slidenum">
              <a:rPr lang="en-US" smtClean="0"/>
              <a:t>‹#›</a:t>
            </a:fld>
            <a:endParaRPr lang="en-US"/>
          </a:p>
        </p:txBody>
      </p:sp>
    </p:spTree>
    <p:extLst>
      <p:ext uri="{BB962C8B-B14F-4D97-AF65-F5344CB8AC3E}">
        <p14:creationId xmlns:p14="http://schemas.microsoft.com/office/powerpoint/2010/main" val="423685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25E89D0-EBA1-449B-8BB2-C26C3F97F4B6}"/>
              </a:ext>
            </a:extLst>
          </p:cNvPr>
          <p:cNvSpPr>
            <a:spLocks noChangeArrowheads="1"/>
          </p:cNvSpPr>
          <p:nvPr/>
        </p:nvSpPr>
        <p:spPr bwMode="auto">
          <a:xfrm>
            <a:off x="2822713" y="2070093"/>
            <a:ext cx="628153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rPr>
              <a:t>District 7690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rPr>
              <a:t>2023-2024 District Grants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rPr>
              <a:t>Training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600">
                <a:solidFill>
                  <a:schemeClr val="accent5">
                    <a:lumMod val="50000"/>
                  </a:schemeClr>
                </a:solidFill>
                <a:latin typeface="Arial" panose="020B0604020202020204" pitchFamily="34" charset="0"/>
                <a:cs typeface="Arial" panose="020B0604020202020204" pitchFamily="34" charset="0"/>
              </a:rPr>
              <a:t>September 24, </a:t>
            </a:r>
            <a:r>
              <a:rPr lang="en-US" altLang="en-US" sz="3600" dirty="0">
                <a:solidFill>
                  <a:schemeClr val="accent5">
                    <a:lumMod val="50000"/>
                  </a:schemeClr>
                </a:solidFill>
                <a:latin typeface="Arial" panose="020B0604020202020204" pitchFamily="34" charset="0"/>
                <a:cs typeface="Arial" panose="020B0604020202020204" pitchFamily="34" charset="0"/>
              </a:rPr>
              <a:t>2022</a:t>
            </a:r>
            <a:endParaRPr kumimoji="0" lang="en-US" altLang="en-US" sz="36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F7F22FFC-4F64-4ED5-B7B0-C6E97CF081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9722" y="499777"/>
            <a:ext cx="3180521" cy="1088373"/>
          </a:xfrm>
          <a:prstGeom prst="rect">
            <a:avLst/>
          </a:prstGeom>
          <a:noFill/>
          <a:ln>
            <a:noFill/>
          </a:ln>
        </p:spPr>
      </p:pic>
    </p:spTree>
    <p:extLst>
      <p:ext uri="{BB962C8B-B14F-4D97-AF65-F5344CB8AC3E}">
        <p14:creationId xmlns:p14="http://schemas.microsoft.com/office/powerpoint/2010/main" val="339348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0276E8-A854-4067-A8F9-72CEACFA2D7C}"/>
              </a:ext>
            </a:extLst>
          </p:cNvPr>
          <p:cNvSpPr txBox="1"/>
          <p:nvPr/>
        </p:nvSpPr>
        <p:spPr>
          <a:xfrm>
            <a:off x="1786466" y="889877"/>
            <a:ext cx="8246534" cy="1631216"/>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Complete the Application</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Fill out the requested information in the four tabs that appear, and press save.</a:t>
            </a:r>
          </a:p>
        </p:txBody>
      </p:sp>
      <p:pic>
        <p:nvPicPr>
          <p:cNvPr id="4" name="Picture 3">
            <a:extLst>
              <a:ext uri="{FF2B5EF4-FFF2-40B4-BE49-F238E27FC236}">
                <a16:creationId xmlns:a16="http://schemas.microsoft.com/office/drawing/2014/main" id="{6EB15C8D-4721-4AB8-9F9A-88BD27E125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50" y="3290063"/>
            <a:ext cx="11541700" cy="1420517"/>
          </a:xfrm>
          <a:prstGeom prst="rect">
            <a:avLst/>
          </a:prstGeom>
          <a:noFill/>
          <a:ln>
            <a:noFill/>
          </a:ln>
        </p:spPr>
      </p:pic>
    </p:spTree>
    <p:extLst>
      <p:ext uri="{BB962C8B-B14F-4D97-AF65-F5344CB8AC3E}">
        <p14:creationId xmlns:p14="http://schemas.microsoft.com/office/powerpoint/2010/main" val="398841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12F20D-D197-446E-98F9-A68DDD289A56}"/>
              </a:ext>
            </a:extLst>
          </p:cNvPr>
          <p:cNvSpPr txBox="1"/>
          <p:nvPr/>
        </p:nvSpPr>
        <p:spPr>
          <a:xfrm>
            <a:off x="1066799" y="813769"/>
            <a:ext cx="10100733" cy="2000548"/>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Address for Grant Check</a:t>
            </a:r>
          </a:p>
          <a:p>
            <a:pPr marL="0" marR="0">
              <a:spcBef>
                <a:spcPts val="0"/>
              </a:spcBef>
              <a:spcAft>
                <a:spcPts val="0"/>
              </a:spcAft>
            </a:pPr>
            <a:endParaRPr lang="en-US" sz="2400" dirty="0">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In the APPLICATION tab, fill out the address to which you’d like the grant check to be sent, which may be different than your club’s main checking address, so that it will go to the person in charge of grant finances</a:t>
            </a:r>
            <a:r>
              <a:rPr lang="en-US" sz="2400" dirty="0">
                <a:latin typeface="Arial" panose="020B0604020202020204" pitchFamily="34" charset="0"/>
                <a:cs typeface="Arial" panose="020B0604020202020204" pitchFamily="34" charset="0"/>
              </a:rPr>
              <a:t>.</a:t>
            </a:r>
          </a:p>
        </p:txBody>
      </p:sp>
      <p:pic>
        <p:nvPicPr>
          <p:cNvPr id="8" name="Picture 7" descr="Graphical user interface, text, application&#10;&#10;Description automatically generated">
            <a:extLst>
              <a:ext uri="{FF2B5EF4-FFF2-40B4-BE49-F238E27FC236}">
                <a16:creationId xmlns:a16="http://schemas.microsoft.com/office/drawing/2014/main" id="{B85B358B-AF10-4E96-BCF7-ED421EDCFD2C}"/>
              </a:ext>
            </a:extLst>
          </p:cNvPr>
          <p:cNvPicPr>
            <a:picLocks noChangeAspect="1"/>
          </p:cNvPicPr>
          <p:nvPr/>
        </p:nvPicPr>
        <p:blipFill>
          <a:blip r:embed="rId2"/>
          <a:stretch>
            <a:fillRect/>
          </a:stretch>
        </p:blipFill>
        <p:spPr>
          <a:xfrm>
            <a:off x="2784244" y="3008243"/>
            <a:ext cx="5866130" cy="3352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947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D650B-EBAD-4275-A148-2B4A37F1AB93}"/>
              </a:ext>
            </a:extLst>
          </p:cNvPr>
          <p:cNvSpPr txBox="1"/>
          <p:nvPr/>
        </p:nvSpPr>
        <p:spPr>
          <a:xfrm>
            <a:off x="1617133" y="874713"/>
            <a:ext cx="8305800" cy="1631216"/>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Budget</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Two more tabs will appear.  The most important is the BUDGET tab.</a:t>
            </a:r>
          </a:p>
        </p:txBody>
      </p:sp>
      <p:pic>
        <p:nvPicPr>
          <p:cNvPr id="4" name="Picture 3" descr="Graphical user interface, text, application, email&#10;&#10;Description automatically generated">
            <a:extLst>
              <a:ext uri="{FF2B5EF4-FFF2-40B4-BE49-F238E27FC236}">
                <a16:creationId xmlns:a16="http://schemas.microsoft.com/office/drawing/2014/main" id="{E6DBCE43-BE71-4AAC-8091-118A9501DC64}"/>
              </a:ext>
            </a:extLst>
          </p:cNvPr>
          <p:cNvPicPr>
            <a:picLocks noChangeAspect="1"/>
          </p:cNvPicPr>
          <p:nvPr/>
        </p:nvPicPr>
        <p:blipFill rotWithShape="1">
          <a:blip r:embed="rId2">
            <a:extLst>
              <a:ext uri="{28A0092B-C50C-407E-A947-70E740481C1C}">
                <a14:useLocalDpi xmlns:a14="http://schemas.microsoft.com/office/drawing/2010/main" val="0"/>
              </a:ext>
            </a:extLst>
          </a:blip>
          <a:srcRect b="71259"/>
          <a:stretch/>
        </p:blipFill>
        <p:spPr bwMode="auto">
          <a:xfrm>
            <a:off x="1617133" y="2603958"/>
            <a:ext cx="9469756" cy="1835238"/>
          </a:xfrm>
          <a:prstGeom prst="rect">
            <a:avLst/>
          </a:prstGeom>
          <a:noFill/>
          <a:ln>
            <a:noFill/>
          </a:ln>
        </p:spPr>
      </p:pic>
    </p:spTree>
    <p:extLst>
      <p:ext uri="{BB962C8B-B14F-4D97-AF65-F5344CB8AC3E}">
        <p14:creationId xmlns:p14="http://schemas.microsoft.com/office/powerpoint/2010/main" val="247863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email&#10;&#10;Description automatically generated">
            <a:extLst>
              <a:ext uri="{FF2B5EF4-FFF2-40B4-BE49-F238E27FC236}">
                <a16:creationId xmlns:a16="http://schemas.microsoft.com/office/drawing/2014/main" id="{B959F661-A256-4A4B-B8EF-5697E0256C47}"/>
              </a:ext>
            </a:extLst>
          </p:cNvPr>
          <p:cNvPicPr>
            <a:picLocks noChangeAspect="1"/>
          </p:cNvPicPr>
          <p:nvPr/>
        </p:nvPicPr>
        <p:blipFill rotWithShape="1">
          <a:blip r:embed="rId2">
            <a:extLst>
              <a:ext uri="{28A0092B-C50C-407E-A947-70E740481C1C}">
                <a14:useLocalDpi xmlns:a14="http://schemas.microsoft.com/office/drawing/2010/main" val="0"/>
              </a:ext>
            </a:extLst>
          </a:blip>
          <a:srcRect r="21406"/>
          <a:stretch/>
        </p:blipFill>
        <p:spPr bwMode="auto">
          <a:xfrm>
            <a:off x="3124200" y="1908312"/>
            <a:ext cx="6303382" cy="4611757"/>
          </a:xfrm>
          <a:prstGeom prst="rect">
            <a:avLst/>
          </a:prstGeom>
          <a:noFill/>
          <a:ln>
            <a:noFill/>
          </a:ln>
        </p:spPr>
      </p:pic>
      <p:sp>
        <p:nvSpPr>
          <p:cNvPr id="3" name="TextBox 2">
            <a:extLst>
              <a:ext uri="{FF2B5EF4-FFF2-40B4-BE49-F238E27FC236}">
                <a16:creationId xmlns:a16="http://schemas.microsoft.com/office/drawing/2014/main" id="{4A08D0CB-DE26-472A-8CF0-6B86FC13D446}"/>
              </a:ext>
            </a:extLst>
          </p:cNvPr>
          <p:cNvSpPr txBox="1"/>
          <p:nvPr/>
        </p:nvSpPr>
        <p:spPr>
          <a:xfrm>
            <a:off x="3220279" y="927652"/>
            <a:ext cx="5406886" cy="523220"/>
          </a:xfrm>
          <a:prstGeom prst="rect">
            <a:avLst/>
          </a:prstGeom>
          <a:noFill/>
        </p:spPr>
        <p:txBody>
          <a:bodyPr wrap="square" rtlCol="0">
            <a:spAutoFit/>
          </a:bodyPr>
          <a:lstStyle/>
          <a:p>
            <a:r>
              <a:rPr lang="en-US" sz="2800" b="1" dirty="0">
                <a:solidFill>
                  <a:schemeClr val="accent5">
                    <a:lumMod val="50000"/>
                  </a:schemeClr>
                </a:solidFill>
              </a:rPr>
              <a:t>Budget</a:t>
            </a:r>
          </a:p>
        </p:txBody>
      </p:sp>
    </p:spTree>
    <p:extLst>
      <p:ext uri="{BB962C8B-B14F-4D97-AF65-F5344CB8AC3E}">
        <p14:creationId xmlns:p14="http://schemas.microsoft.com/office/powerpoint/2010/main" val="32026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7D9E3-332A-4B33-A7CE-8E1854AF420D}"/>
              </a:ext>
            </a:extLst>
          </p:cNvPr>
          <p:cNvSpPr txBox="1"/>
          <p:nvPr/>
        </p:nvSpPr>
        <p:spPr>
          <a:xfrm>
            <a:off x="1151466" y="813677"/>
            <a:ext cx="8212667" cy="1631216"/>
          </a:xfrm>
          <a:prstGeom prst="rect">
            <a:avLst/>
          </a:prstGeom>
          <a:noFill/>
        </p:spPr>
        <p:txBody>
          <a:bodyPr wrap="square">
            <a:spAutoFit/>
          </a:bodyPr>
          <a:lstStyle/>
          <a:p>
            <a:pPr marR="0" lvl="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Income</a:t>
            </a:r>
          </a:p>
          <a:p>
            <a:pPr marR="0" lvl="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R="0" lvl="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For each club participating, DDF funds requested must be matched or exceeded by club funds contributed.</a:t>
            </a:r>
          </a:p>
        </p:txBody>
      </p:sp>
      <p:pic>
        <p:nvPicPr>
          <p:cNvPr id="6" name="Picture 5" descr="Graphical user interface, text, application, email&#10;&#10;Description automatically generated">
            <a:extLst>
              <a:ext uri="{FF2B5EF4-FFF2-40B4-BE49-F238E27FC236}">
                <a16:creationId xmlns:a16="http://schemas.microsoft.com/office/drawing/2014/main" id="{5D4343B8-A6A9-48AB-8373-A37DD43AFC42}"/>
              </a:ext>
            </a:extLst>
          </p:cNvPr>
          <p:cNvPicPr>
            <a:picLocks noChangeAspect="1"/>
          </p:cNvPicPr>
          <p:nvPr/>
        </p:nvPicPr>
        <p:blipFill rotWithShape="1">
          <a:blip r:embed="rId2">
            <a:extLst>
              <a:ext uri="{28A0092B-C50C-407E-A947-70E740481C1C}">
                <a14:useLocalDpi xmlns:a14="http://schemas.microsoft.com/office/drawing/2010/main" val="0"/>
              </a:ext>
            </a:extLst>
          </a:blip>
          <a:srcRect t="10532" r="20936" b="59027"/>
          <a:stretch/>
        </p:blipFill>
        <p:spPr bwMode="auto">
          <a:xfrm>
            <a:off x="892222" y="2928729"/>
            <a:ext cx="9880413" cy="2504662"/>
          </a:xfrm>
          <a:prstGeom prst="rect">
            <a:avLst/>
          </a:prstGeom>
          <a:noFill/>
          <a:ln>
            <a:noFill/>
          </a:ln>
        </p:spPr>
      </p:pic>
    </p:spTree>
    <p:extLst>
      <p:ext uri="{BB962C8B-B14F-4D97-AF65-F5344CB8AC3E}">
        <p14:creationId xmlns:p14="http://schemas.microsoft.com/office/powerpoint/2010/main" val="103118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91085A-E871-4913-A518-AF88296C7EB0}"/>
              </a:ext>
            </a:extLst>
          </p:cNvPr>
          <p:cNvSpPr txBox="1"/>
          <p:nvPr/>
        </p:nvSpPr>
        <p:spPr>
          <a:xfrm>
            <a:off x="1303865" y="884443"/>
            <a:ext cx="8873067" cy="1261884"/>
          </a:xfrm>
          <a:prstGeom prst="rect">
            <a:avLst/>
          </a:prstGeom>
          <a:noFill/>
        </p:spPr>
        <p:txBody>
          <a:bodyPr wrap="square">
            <a:spAutoFit/>
          </a:bodyPr>
          <a:lstStyle/>
          <a:p>
            <a:pPr marR="0" lvl="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Expenses</a:t>
            </a:r>
          </a:p>
          <a:p>
            <a:pPr marR="0" lvl="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R="0" lvl="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Estimate the expenses that will apply to the grant</a:t>
            </a:r>
            <a:r>
              <a:rPr lang="en-US" sz="2400" dirty="0">
                <a:latin typeface="Arial" panose="020B0604020202020204" pitchFamily="34" charset="0"/>
                <a:cs typeface="Arial" panose="020B0604020202020204" pitchFamily="34" charset="0"/>
              </a:rPr>
              <a:t>.</a:t>
            </a:r>
          </a:p>
        </p:txBody>
      </p:sp>
      <p:pic>
        <p:nvPicPr>
          <p:cNvPr id="5" name="Picture 4" descr="Graphical user interface, text, application, email&#10;&#10;Description automatically generated">
            <a:extLst>
              <a:ext uri="{FF2B5EF4-FFF2-40B4-BE49-F238E27FC236}">
                <a16:creationId xmlns:a16="http://schemas.microsoft.com/office/drawing/2014/main" id="{F264F988-1124-488B-BF58-AFE353B2A70B}"/>
              </a:ext>
            </a:extLst>
          </p:cNvPr>
          <p:cNvPicPr>
            <a:picLocks noChangeAspect="1"/>
          </p:cNvPicPr>
          <p:nvPr/>
        </p:nvPicPr>
        <p:blipFill rotWithShape="1">
          <a:blip r:embed="rId2">
            <a:extLst>
              <a:ext uri="{28A0092B-C50C-407E-A947-70E740481C1C}">
                <a14:useLocalDpi xmlns:a14="http://schemas.microsoft.com/office/drawing/2010/main" val="0"/>
              </a:ext>
            </a:extLst>
          </a:blip>
          <a:srcRect t="38042" r="31508" b="24535"/>
          <a:stretch/>
        </p:blipFill>
        <p:spPr bwMode="auto">
          <a:xfrm>
            <a:off x="1858817" y="2262909"/>
            <a:ext cx="7953131" cy="2724728"/>
          </a:xfrm>
          <a:prstGeom prst="rect">
            <a:avLst/>
          </a:prstGeom>
          <a:noFill/>
          <a:ln>
            <a:noFill/>
          </a:ln>
        </p:spPr>
      </p:pic>
    </p:spTree>
    <p:extLst>
      <p:ext uri="{BB962C8B-B14F-4D97-AF65-F5344CB8AC3E}">
        <p14:creationId xmlns:p14="http://schemas.microsoft.com/office/powerpoint/2010/main" val="78049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D31023-EF67-4F30-94A8-DBFB2F94D1C8}"/>
              </a:ext>
            </a:extLst>
          </p:cNvPr>
          <p:cNvSpPr txBox="1"/>
          <p:nvPr/>
        </p:nvSpPr>
        <p:spPr>
          <a:xfrm>
            <a:off x="2396067" y="1019910"/>
            <a:ext cx="6096000" cy="1261884"/>
          </a:xfrm>
          <a:prstGeom prst="rect">
            <a:avLst/>
          </a:prstGeom>
          <a:noFill/>
        </p:spPr>
        <p:txBody>
          <a:bodyPr wrap="square">
            <a:spAutoFit/>
          </a:bodyPr>
          <a:lstStyle/>
          <a:p>
            <a:pPr marR="0" lvl="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Income and Expenses</a:t>
            </a:r>
          </a:p>
          <a:p>
            <a:pPr marR="0" lvl="0">
              <a:spcBef>
                <a:spcPts val="0"/>
              </a:spcBef>
              <a:spcAft>
                <a:spcPts val="0"/>
              </a:spcAft>
            </a:pPr>
            <a:endParaRPr lang="en-US" sz="2400" dirty="0">
              <a:latin typeface="Arial" panose="020B0604020202020204" pitchFamily="34" charset="0"/>
              <a:cs typeface="Arial" panose="020B0604020202020204" pitchFamily="34" charset="0"/>
            </a:endParaRPr>
          </a:p>
          <a:p>
            <a:pPr marR="0" lvl="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Income and expenses must match.  </a:t>
            </a:r>
          </a:p>
        </p:txBody>
      </p:sp>
      <p:pic>
        <p:nvPicPr>
          <p:cNvPr id="6" name="Picture 5" descr="Graphical user interface, text, application, email&#10;&#10;Description automatically generated">
            <a:extLst>
              <a:ext uri="{FF2B5EF4-FFF2-40B4-BE49-F238E27FC236}">
                <a16:creationId xmlns:a16="http://schemas.microsoft.com/office/drawing/2014/main" id="{0F56E370-3BF9-4C9C-AD3A-150AB4C994FC}"/>
              </a:ext>
            </a:extLst>
          </p:cNvPr>
          <p:cNvPicPr>
            <a:picLocks noChangeAspect="1"/>
          </p:cNvPicPr>
          <p:nvPr/>
        </p:nvPicPr>
        <p:blipFill rotWithShape="1">
          <a:blip r:embed="rId2">
            <a:extLst>
              <a:ext uri="{28A0092B-C50C-407E-A947-70E740481C1C}">
                <a14:useLocalDpi xmlns:a14="http://schemas.microsoft.com/office/drawing/2010/main" val="0"/>
              </a:ext>
            </a:extLst>
          </a:blip>
          <a:srcRect t="71582" r="50000"/>
          <a:stretch/>
        </p:blipFill>
        <p:spPr bwMode="auto">
          <a:xfrm>
            <a:off x="2457700" y="2369925"/>
            <a:ext cx="6844321" cy="2439142"/>
          </a:xfrm>
          <a:prstGeom prst="rect">
            <a:avLst/>
          </a:prstGeom>
          <a:noFill/>
          <a:ln>
            <a:noFill/>
          </a:ln>
        </p:spPr>
      </p:pic>
    </p:spTree>
    <p:extLst>
      <p:ext uri="{BB962C8B-B14F-4D97-AF65-F5344CB8AC3E}">
        <p14:creationId xmlns:p14="http://schemas.microsoft.com/office/powerpoint/2010/main" val="118530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334064-52CA-4CF7-B0C6-55CC4B37D0DB}"/>
              </a:ext>
            </a:extLst>
          </p:cNvPr>
          <p:cNvSpPr txBox="1"/>
          <p:nvPr/>
        </p:nvSpPr>
        <p:spPr>
          <a:xfrm>
            <a:off x="1473199" y="723669"/>
            <a:ext cx="9338733" cy="1908215"/>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Save Application</a:t>
            </a:r>
          </a:p>
          <a:p>
            <a:pPr marL="0" marR="0">
              <a:spcBef>
                <a:spcPts val="0"/>
              </a:spcBef>
              <a:spcAft>
                <a:spcPts val="0"/>
              </a:spcAft>
            </a:pPr>
            <a:endParaRPr lang="en-US"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When your grant is complete, press SAVE, and CLUB collect grant signatures.  Club signers will receive an email telling them the grant is ready to be signed</a:t>
            </a:r>
            <a:r>
              <a:rPr lang="en-US" sz="1800" dirty="0">
                <a:solidFill>
                  <a:schemeClr val="accent5">
                    <a:lumMod val="50000"/>
                  </a:schemeClr>
                </a:solidFill>
                <a:latin typeface="Arial" panose="020B0604020202020204" pitchFamily="34" charset="0"/>
                <a:cs typeface="Arial" panose="020B0604020202020204" pitchFamily="34" charset="0"/>
              </a:rPr>
              <a:t>. </a:t>
            </a:r>
          </a:p>
        </p:txBody>
      </p:sp>
      <p:pic>
        <p:nvPicPr>
          <p:cNvPr id="6" name="Picture 5" descr="Graphical user interface, application&#10;&#10;Description automatically generated">
            <a:extLst>
              <a:ext uri="{FF2B5EF4-FFF2-40B4-BE49-F238E27FC236}">
                <a16:creationId xmlns:a16="http://schemas.microsoft.com/office/drawing/2014/main" id="{897C0FED-C566-4C49-A415-57D968AAFD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018"/>
          <a:stretch/>
        </p:blipFill>
        <p:spPr bwMode="auto">
          <a:xfrm>
            <a:off x="1890607" y="2729948"/>
            <a:ext cx="7835284" cy="3180522"/>
          </a:xfrm>
          <a:prstGeom prst="rect">
            <a:avLst/>
          </a:prstGeom>
          <a:noFill/>
          <a:ln>
            <a:noFill/>
          </a:ln>
        </p:spPr>
      </p:pic>
    </p:spTree>
    <p:extLst>
      <p:ext uri="{BB962C8B-B14F-4D97-AF65-F5344CB8AC3E}">
        <p14:creationId xmlns:p14="http://schemas.microsoft.com/office/powerpoint/2010/main" val="2824234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23B8C4-0540-448A-850B-A11F3B315BAF}"/>
              </a:ext>
            </a:extLst>
          </p:cNvPr>
          <p:cNvSpPr txBox="1"/>
          <p:nvPr/>
        </p:nvSpPr>
        <p:spPr>
          <a:xfrm>
            <a:off x="1481666" y="1003069"/>
            <a:ext cx="8881533" cy="2000548"/>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Club Signatures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Club signers will press a button on the upper right that says CLUB SIGN GRANT.  A pop-up box will appear.  The signer presses the SIGN GRANT button</a:t>
            </a:r>
            <a:r>
              <a:rPr lang="en-US" sz="2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 name="Picture 3" descr="Graphical user interface, application, Word&#10;&#10;Description automatically generated">
            <a:extLst>
              <a:ext uri="{FF2B5EF4-FFF2-40B4-BE49-F238E27FC236}">
                <a16:creationId xmlns:a16="http://schemas.microsoft.com/office/drawing/2014/main" id="{79AFB0F7-84DA-4A1E-B0D4-1B758AD7E0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633" y="3180521"/>
            <a:ext cx="7470733" cy="2902227"/>
          </a:xfrm>
          <a:prstGeom prst="rect">
            <a:avLst/>
          </a:prstGeom>
          <a:noFill/>
          <a:ln>
            <a:noFill/>
          </a:ln>
        </p:spPr>
      </p:pic>
    </p:spTree>
    <p:extLst>
      <p:ext uri="{BB962C8B-B14F-4D97-AF65-F5344CB8AC3E}">
        <p14:creationId xmlns:p14="http://schemas.microsoft.com/office/powerpoint/2010/main" val="223954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EB93FF-F8B7-4C49-AD53-AE99BFFB9959}"/>
              </a:ext>
            </a:extLst>
          </p:cNvPr>
          <p:cNvSpPr txBox="1"/>
          <p:nvPr/>
        </p:nvSpPr>
        <p:spPr>
          <a:xfrm>
            <a:off x="1151467" y="842202"/>
            <a:ext cx="8669866" cy="2369880"/>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Submit</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When the required signatures have been collected from each club, the last person signing the grant presses the button to submit the grant for district approval.  This year we will allow the lead club to be the only signer in a multi-club grant.</a:t>
            </a:r>
          </a:p>
        </p:txBody>
      </p:sp>
      <p:pic>
        <p:nvPicPr>
          <p:cNvPr id="6" name="Picture 5" descr="Graphical user interface, application, Word&#10;&#10;Description automatically generated">
            <a:extLst>
              <a:ext uri="{FF2B5EF4-FFF2-40B4-BE49-F238E27FC236}">
                <a16:creationId xmlns:a16="http://schemas.microsoft.com/office/drawing/2014/main" id="{CB9DB500-4C79-48AF-8090-B77D3FF6CB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7841" y="3502785"/>
            <a:ext cx="6779959" cy="2741198"/>
          </a:xfrm>
          <a:prstGeom prst="rect">
            <a:avLst/>
          </a:prstGeom>
          <a:noFill/>
          <a:ln>
            <a:noFill/>
          </a:ln>
        </p:spPr>
      </p:pic>
    </p:spTree>
    <p:extLst>
      <p:ext uri="{BB962C8B-B14F-4D97-AF65-F5344CB8AC3E}">
        <p14:creationId xmlns:p14="http://schemas.microsoft.com/office/powerpoint/2010/main" val="323454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25E89D0-EBA1-449B-8BB2-C26C3F97F4B6}"/>
              </a:ext>
            </a:extLst>
          </p:cNvPr>
          <p:cNvSpPr>
            <a:spLocks noChangeArrowheads="1"/>
          </p:cNvSpPr>
          <p:nvPr/>
        </p:nvSpPr>
        <p:spPr bwMode="auto">
          <a:xfrm>
            <a:off x="1657100" y="1203594"/>
            <a:ext cx="85822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Memorandum of Understanding (MOU)</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Complete the MOU (memorandum of understanding) and have it signed by the president and president elect for the year to which it applies between February 19 and April 30.</a:t>
            </a:r>
            <a:endParaRPr kumimoji="0" lang="en-US" altLang="en-US" sz="14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 name="Picture 9" descr="Graphical user interface, text, application, letter, email&#10;&#10;Description automatically generated">
            <a:extLst>
              <a:ext uri="{FF2B5EF4-FFF2-40B4-BE49-F238E27FC236}">
                <a16:creationId xmlns:a16="http://schemas.microsoft.com/office/drawing/2014/main" id="{C3FCA253-2E27-4460-B2CA-B4FD8F09A873}"/>
              </a:ext>
            </a:extLst>
          </p:cNvPr>
          <p:cNvPicPr>
            <a:picLocks noChangeAspect="1"/>
          </p:cNvPicPr>
          <p:nvPr/>
        </p:nvPicPr>
        <p:blipFill>
          <a:blip r:embed="rId2"/>
          <a:stretch>
            <a:fillRect/>
          </a:stretch>
        </p:blipFill>
        <p:spPr>
          <a:xfrm>
            <a:off x="3124200" y="3845000"/>
            <a:ext cx="5943600" cy="1924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502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C3FE7-3B58-411B-9C89-994C22528747}"/>
              </a:ext>
            </a:extLst>
          </p:cNvPr>
          <p:cNvSpPr txBox="1"/>
          <p:nvPr/>
        </p:nvSpPr>
        <p:spPr>
          <a:xfrm>
            <a:off x="1253065" y="879101"/>
            <a:ext cx="8619067" cy="1631216"/>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View Your Grant</a:t>
            </a:r>
          </a:p>
          <a:p>
            <a:pPr marL="0" marR="0">
              <a:spcBef>
                <a:spcPts val="0"/>
              </a:spcBef>
              <a:spcAft>
                <a:spcPts val="0"/>
              </a:spcAft>
            </a:pPr>
            <a:endParaRPr lang="en-US" sz="2400" dirty="0">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Once a grant has been created, access the grant by clicking on the pencil, NOT the name of the grant itself</a:t>
            </a: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 name="Picture 3" descr="Graphical user interface, application, Word&#10;&#10;Description automatically generated">
            <a:extLst>
              <a:ext uri="{FF2B5EF4-FFF2-40B4-BE49-F238E27FC236}">
                <a16:creationId xmlns:a16="http://schemas.microsoft.com/office/drawing/2014/main" id="{191BB442-1BD3-46AF-85E3-C56EACD262BC}"/>
              </a:ext>
            </a:extLst>
          </p:cNvPr>
          <p:cNvPicPr>
            <a:picLocks noChangeAspect="1"/>
          </p:cNvPicPr>
          <p:nvPr/>
        </p:nvPicPr>
        <p:blipFill rotWithShape="1">
          <a:blip r:embed="rId2"/>
          <a:srcRect r="40054"/>
          <a:stretch/>
        </p:blipFill>
        <p:spPr>
          <a:xfrm>
            <a:off x="3071192" y="3167270"/>
            <a:ext cx="5040745" cy="2955234"/>
          </a:xfrm>
          <a:prstGeom prst="rect">
            <a:avLst/>
          </a:prstGeom>
        </p:spPr>
      </p:pic>
    </p:spTree>
    <p:extLst>
      <p:ext uri="{BB962C8B-B14F-4D97-AF65-F5344CB8AC3E}">
        <p14:creationId xmlns:p14="http://schemas.microsoft.com/office/powerpoint/2010/main" val="3267995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2A52E-ED77-427A-8677-C0161891D83B}"/>
              </a:ext>
            </a:extLst>
          </p:cNvPr>
          <p:cNvSpPr txBox="1"/>
          <p:nvPr/>
        </p:nvSpPr>
        <p:spPr>
          <a:xfrm>
            <a:off x="1303867" y="1042370"/>
            <a:ext cx="6096000" cy="1908215"/>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Creating the Final Report</a:t>
            </a:r>
          </a:p>
          <a:p>
            <a:pPr marL="0" marR="0">
              <a:spcBef>
                <a:spcPts val="0"/>
              </a:spcBef>
              <a:spcAft>
                <a:spcPts val="0"/>
              </a:spcAft>
            </a:pPr>
            <a:r>
              <a:rPr lang="en-US" dirty="0">
                <a:latin typeface="Arial" panose="020B060402020202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2400" dirty="0">
                <a:solidFill>
                  <a:schemeClr val="accent5">
                    <a:lumMod val="50000"/>
                  </a:schemeClr>
                </a:solidFill>
                <a:latin typeface="Arial" panose="020B0604020202020204" pitchFamily="34" charset="0"/>
                <a:cs typeface="Arial" panose="020B0604020202020204" pitchFamily="34" charset="0"/>
              </a:rPr>
              <a:t>Be sure all signers originally set up are still available or add new signers if needed.</a:t>
            </a:r>
          </a:p>
        </p:txBody>
      </p:sp>
      <p:pic>
        <p:nvPicPr>
          <p:cNvPr id="4" name="Picture 3" descr="Graphical user interface, text, application&#10;&#10;Description automatically generated">
            <a:extLst>
              <a:ext uri="{FF2B5EF4-FFF2-40B4-BE49-F238E27FC236}">
                <a16:creationId xmlns:a16="http://schemas.microsoft.com/office/drawing/2014/main" id="{3D644FDD-B0FA-47B2-ABE3-4622E713D422}"/>
              </a:ext>
            </a:extLst>
          </p:cNvPr>
          <p:cNvPicPr>
            <a:picLocks noChangeAspect="1"/>
          </p:cNvPicPr>
          <p:nvPr/>
        </p:nvPicPr>
        <p:blipFill rotWithShape="1">
          <a:blip r:embed="rId2"/>
          <a:srcRect l="-1" t="29528" r="712"/>
          <a:stretch/>
        </p:blipFill>
        <p:spPr>
          <a:xfrm>
            <a:off x="1869528" y="3428999"/>
            <a:ext cx="8129188" cy="2587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767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1ECA7-C57B-47FA-B848-E05EED7EF829}"/>
              </a:ext>
            </a:extLst>
          </p:cNvPr>
          <p:cNvSpPr txBox="1"/>
          <p:nvPr/>
        </p:nvSpPr>
        <p:spPr>
          <a:xfrm>
            <a:off x="1549399" y="835504"/>
            <a:ext cx="9025467" cy="3016210"/>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Gather all receipts relevant to the grant.</a:t>
            </a:r>
          </a:p>
          <a:p>
            <a:pPr marL="0" marR="0">
              <a:spcBef>
                <a:spcPts val="0"/>
              </a:spcBef>
              <a:spcAft>
                <a:spcPts val="0"/>
              </a:spcAft>
            </a:pPr>
            <a:r>
              <a:rPr lang="en-US" dirty="0">
                <a:latin typeface="Arial" panose="020B060402020202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2400" dirty="0">
                <a:solidFill>
                  <a:schemeClr val="accent5">
                    <a:lumMod val="50000"/>
                  </a:schemeClr>
                </a:solidFill>
                <a:latin typeface="Arial" panose="020B0604020202020204" pitchFamily="34" charset="0"/>
                <a:cs typeface="Arial" panose="020B0604020202020204" pitchFamily="34" charset="0"/>
              </a:rPr>
              <a:t>Be sure they’re legible and face in the same direction.</a:t>
            </a:r>
            <a:br>
              <a:rPr lang="en-US" sz="2400" dirty="0">
                <a:solidFill>
                  <a:schemeClr val="accent5">
                    <a:lumMod val="50000"/>
                  </a:schemeClr>
                </a:solidFill>
                <a:latin typeface="Arial" panose="020B0604020202020204" pitchFamily="34" charset="0"/>
                <a:cs typeface="Arial" panose="020B0604020202020204" pitchFamily="34" charset="0"/>
              </a:rPr>
            </a:br>
            <a:br>
              <a:rPr lang="en-US" sz="2400" dirty="0">
                <a:solidFill>
                  <a:schemeClr val="accent5">
                    <a:lumMod val="50000"/>
                  </a:schemeClr>
                </a:solidFill>
                <a:latin typeface="Arial" panose="020B0604020202020204" pitchFamily="34" charset="0"/>
                <a:cs typeface="Arial" panose="020B0604020202020204" pitchFamily="34" charset="0"/>
              </a:rPr>
            </a:br>
            <a:endParaRPr lang="en-US" sz="2400" dirty="0">
              <a:solidFill>
                <a:schemeClr val="accent5">
                  <a:lumMod val="50000"/>
                </a:schemeClr>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solidFill>
                  <a:schemeClr val="accent5">
                    <a:lumMod val="50000"/>
                  </a:schemeClr>
                </a:solidFill>
                <a:latin typeface="Arial" panose="020B0604020202020204" pitchFamily="34" charset="0"/>
                <a:cs typeface="Arial" panose="020B0604020202020204" pitchFamily="34" charset="0"/>
              </a:rPr>
              <a:t>Avoid including items not applicable to the grant, as when a person is reimbursed for several purchases, some which apply to the grant and some which do not.</a:t>
            </a:r>
          </a:p>
        </p:txBody>
      </p:sp>
      <p:pic>
        <p:nvPicPr>
          <p:cNvPr id="4" name="Picture 3" descr="A picture containing clipart&#10;&#10;Description automatically generated">
            <a:extLst>
              <a:ext uri="{FF2B5EF4-FFF2-40B4-BE49-F238E27FC236}">
                <a16:creationId xmlns:a16="http://schemas.microsoft.com/office/drawing/2014/main" id="{C47EC5B4-5FC6-481D-A949-454B826044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8933" y="3851714"/>
            <a:ext cx="2345267" cy="2170782"/>
          </a:xfrm>
          <a:prstGeom prst="rect">
            <a:avLst/>
          </a:prstGeom>
          <a:noFill/>
          <a:ln>
            <a:noFill/>
          </a:ln>
        </p:spPr>
      </p:pic>
    </p:spTree>
    <p:extLst>
      <p:ext uri="{BB962C8B-B14F-4D97-AF65-F5344CB8AC3E}">
        <p14:creationId xmlns:p14="http://schemas.microsoft.com/office/powerpoint/2010/main" val="2873237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DF753A-FBBC-43C7-8680-000902596347}"/>
              </a:ext>
            </a:extLst>
          </p:cNvPr>
          <p:cNvSpPr txBox="1"/>
          <p:nvPr/>
        </p:nvSpPr>
        <p:spPr>
          <a:xfrm>
            <a:off x="1312333" y="917771"/>
            <a:ext cx="9008534" cy="2862322"/>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Collect proof of payment of the receipts that apply to the grant.  </a:t>
            </a:r>
          </a:p>
          <a:p>
            <a:pPr marL="0" marR="0">
              <a:spcBef>
                <a:spcPts val="0"/>
              </a:spcBef>
              <a:spcAft>
                <a:spcPts val="0"/>
              </a:spcAft>
            </a:pPr>
            <a:endParaRPr lang="en-US" sz="2800" b="1"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These can be </a:t>
            </a:r>
          </a:p>
          <a:p>
            <a:pPr marL="342900" marR="0" lvl="0" indent="-342900">
              <a:spcBef>
                <a:spcPts val="0"/>
              </a:spcBef>
              <a:spcAft>
                <a:spcPts val="0"/>
              </a:spcAft>
              <a:buFont typeface="Symbol" panose="05050102010706020507" pitchFamily="18" charset="2"/>
              <a:buChar char=""/>
            </a:pPr>
            <a:r>
              <a:rPr lang="en-US" sz="2400" dirty="0">
                <a:solidFill>
                  <a:schemeClr val="accent5">
                    <a:lumMod val="50000"/>
                  </a:schemeClr>
                </a:solidFill>
                <a:latin typeface="Arial" panose="020B0604020202020204" pitchFamily="34" charset="0"/>
                <a:cs typeface="Arial" panose="020B0604020202020204" pitchFamily="34" charset="0"/>
              </a:rPr>
              <a:t>Cancelled checks</a:t>
            </a:r>
          </a:p>
          <a:p>
            <a:pPr marL="342900" marR="0" lvl="0" indent="-342900">
              <a:spcBef>
                <a:spcPts val="0"/>
              </a:spcBef>
              <a:spcAft>
                <a:spcPts val="0"/>
              </a:spcAft>
              <a:buFont typeface="Symbol" panose="05050102010706020507" pitchFamily="18" charset="2"/>
              <a:buChar char=""/>
            </a:pPr>
            <a:r>
              <a:rPr lang="en-US" sz="2400" dirty="0">
                <a:solidFill>
                  <a:schemeClr val="accent5">
                    <a:lumMod val="50000"/>
                  </a:schemeClr>
                </a:solidFill>
                <a:latin typeface="Arial" panose="020B0604020202020204" pitchFamily="34" charset="0"/>
                <a:cs typeface="Arial" panose="020B0604020202020204" pitchFamily="34" charset="0"/>
              </a:rPr>
              <a:t>Bank statements</a:t>
            </a:r>
          </a:p>
          <a:p>
            <a:pPr marL="342900" marR="0" lvl="0" indent="-342900">
              <a:spcBef>
                <a:spcPts val="0"/>
              </a:spcBef>
              <a:spcAft>
                <a:spcPts val="0"/>
              </a:spcAft>
              <a:buFont typeface="Symbol" panose="05050102010706020507" pitchFamily="18" charset="2"/>
              <a:buChar char=""/>
            </a:pPr>
            <a:r>
              <a:rPr lang="en-US" sz="2400" dirty="0">
                <a:solidFill>
                  <a:schemeClr val="accent5">
                    <a:lumMod val="50000"/>
                  </a:schemeClr>
                </a:solidFill>
                <a:latin typeface="Arial" panose="020B0604020202020204" pitchFamily="34" charset="0"/>
                <a:cs typeface="Arial" panose="020B0604020202020204" pitchFamily="34" charset="0"/>
              </a:rPr>
              <a:t>Acknowledgement letters from recipients of the funds</a:t>
            </a:r>
            <a:endParaRPr lang="en-US" sz="2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Bank Statement with Credit Card Icon Vector Stock Vector - Illustration of  pictogram, filled: 104115221">
            <a:extLst>
              <a:ext uri="{FF2B5EF4-FFF2-40B4-BE49-F238E27FC236}">
                <a16:creationId xmlns:a16="http://schemas.microsoft.com/office/drawing/2014/main" id="{DA919BC5-D6D5-4A92-BDA8-77BD50F253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1822" y="3922642"/>
            <a:ext cx="4567555" cy="2769989"/>
          </a:xfrm>
          <a:prstGeom prst="rect">
            <a:avLst/>
          </a:prstGeom>
          <a:noFill/>
          <a:ln>
            <a:noFill/>
          </a:ln>
        </p:spPr>
      </p:pic>
    </p:spTree>
    <p:extLst>
      <p:ext uri="{BB962C8B-B14F-4D97-AF65-F5344CB8AC3E}">
        <p14:creationId xmlns:p14="http://schemas.microsoft.com/office/powerpoint/2010/main" val="598281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11FB1-20EB-4F38-8980-1D1407DE05A7}"/>
              </a:ext>
            </a:extLst>
          </p:cNvPr>
          <p:cNvSpPr txBox="1"/>
          <p:nvPr/>
        </p:nvSpPr>
        <p:spPr>
          <a:xfrm>
            <a:off x="1151467" y="1214643"/>
            <a:ext cx="6096000" cy="523220"/>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Fill out the EXPENSES tab </a:t>
            </a:r>
          </a:p>
        </p:txBody>
      </p:sp>
      <p:pic>
        <p:nvPicPr>
          <p:cNvPr id="4" name="Picture 3" descr="Graphical user interface, application&#10;&#10;Description automatically generated">
            <a:extLst>
              <a:ext uri="{FF2B5EF4-FFF2-40B4-BE49-F238E27FC236}">
                <a16:creationId xmlns:a16="http://schemas.microsoft.com/office/drawing/2014/main" id="{112EE624-FC1A-40F0-B322-A32A60989167}"/>
              </a:ext>
            </a:extLst>
          </p:cNvPr>
          <p:cNvPicPr>
            <a:picLocks noChangeAspect="1"/>
          </p:cNvPicPr>
          <p:nvPr/>
        </p:nvPicPr>
        <p:blipFill rotWithShape="1">
          <a:blip r:embed="rId2"/>
          <a:srcRect t="6497" b="66966"/>
          <a:stretch/>
        </p:blipFill>
        <p:spPr>
          <a:xfrm>
            <a:off x="914398" y="2663686"/>
            <a:ext cx="8998513" cy="2372140"/>
          </a:xfrm>
          <a:prstGeom prst="rect">
            <a:avLst/>
          </a:prstGeom>
        </p:spPr>
      </p:pic>
    </p:spTree>
    <p:extLst>
      <p:ext uri="{BB962C8B-B14F-4D97-AF65-F5344CB8AC3E}">
        <p14:creationId xmlns:p14="http://schemas.microsoft.com/office/powerpoint/2010/main" val="375305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7764015D-452C-4DC7-9E1E-AE737BF2E3AF}"/>
              </a:ext>
            </a:extLst>
          </p:cNvPr>
          <p:cNvPicPr>
            <a:picLocks noChangeAspect="1"/>
          </p:cNvPicPr>
          <p:nvPr/>
        </p:nvPicPr>
        <p:blipFill>
          <a:blip r:embed="rId2"/>
          <a:stretch>
            <a:fillRect/>
          </a:stretch>
        </p:blipFill>
        <p:spPr>
          <a:xfrm>
            <a:off x="2239985" y="1643270"/>
            <a:ext cx="6527800" cy="5214730"/>
          </a:xfrm>
          <a:prstGeom prst="rect">
            <a:avLst/>
          </a:prstGeom>
        </p:spPr>
      </p:pic>
      <p:sp>
        <p:nvSpPr>
          <p:cNvPr id="3" name="TextBox 2">
            <a:extLst>
              <a:ext uri="{FF2B5EF4-FFF2-40B4-BE49-F238E27FC236}">
                <a16:creationId xmlns:a16="http://schemas.microsoft.com/office/drawing/2014/main" id="{3B345AF1-0298-43C8-B7D1-23DBF3F33887}"/>
              </a:ext>
            </a:extLst>
          </p:cNvPr>
          <p:cNvSpPr txBox="1"/>
          <p:nvPr/>
        </p:nvSpPr>
        <p:spPr>
          <a:xfrm>
            <a:off x="2451652" y="868681"/>
            <a:ext cx="5247861" cy="523220"/>
          </a:xfrm>
          <a:prstGeom prst="rect">
            <a:avLst/>
          </a:prstGeom>
          <a:noFill/>
        </p:spPr>
        <p:txBody>
          <a:bodyPr wrap="square" rtlCol="0">
            <a:spAutoFit/>
          </a:bodyPr>
          <a:lstStyle/>
          <a:p>
            <a:r>
              <a:rPr lang="en-US" sz="2800" b="1" dirty="0">
                <a:solidFill>
                  <a:schemeClr val="accent5">
                    <a:lumMod val="50000"/>
                  </a:schemeClr>
                </a:solidFill>
                <a:latin typeface="Arial" panose="020B0604020202020204" pitchFamily="34" charset="0"/>
                <a:cs typeface="Arial" panose="020B0604020202020204" pitchFamily="34" charset="0"/>
              </a:rPr>
              <a:t>Expenses</a:t>
            </a:r>
          </a:p>
        </p:txBody>
      </p:sp>
    </p:spTree>
    <p:extLst>
      <p:ext uri="{BB962C8B-B14F-4D97-AF65-F5344CB8AC3E}">
        <p14:creationId xmlns:p14="http://schemas.microsoft.com/office/powerpoint/2010/main" val="61884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482C5D-2711-4259-822A-73045831A0CE}"/>
              </a:ext>
            </a:extLst>
          </p:cNvPr>
          <p:cNvSpPr txBox="1"/>
          <p:nvPr/>
        </p:nvSpPr>
        <p:spPr>
          <a:xfrm>
            <a:off x="982133" y="1034534"/>
            <a:ext cx="6096000" cy="1631216"/>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Receipts and Payments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Click ADD button to add individual receipts and payments</a:t>
            </a:r>
            <a:r>
              <a:rPr lang="en-US" dirty="0">
                <a:latin typeface="Arial" panose="020B0604020202020204" pitchFamily="34" charset="0"/>
                <a:cs typeface="Arial" panose="020B0604020202020204" pitchFamily="34" charset="0"/>
              </a:rPr>
              <a:t>.</a:t>
            </a:r>
          </a:p>
        </p:txBody>
      </p:sp>
      <p:pic>
        <p:nvPicPr>
          <p:cNvPr id="4" name="Picture 3" descr="Graphical user interface, application&#10;&#10;Description automatically generated">
            <a:extLst>
              <a:ext uri="{FF2B5EF4-FFF2-40B4-BE49-F238E27FC236}">
                <a16:creationId xmlns:a16="http://schemas.microsoft.com/office/drawing/2014/main" id="{8EAC967B-8B00-4EDA-87E1-E2B62DAF1ECB}"/>
              </a:ext>
            </a:extLst>
          </p:cNvPr>
          <p:cNvPicPr>
            <a:picLocks noChangeAspect="1"/>
          </p:cNvPicPr>
          <p:nvPr/>
        </p:nvPicPr>
        <p:blipFill rotWithShape="1">
          <a:blip r:embed="rId2"/>
          <a:srcRect l="28669"/>
          <a:stretch/>
        </p:blipFill>
        <p:spPr>
          <a:xfrm>
            <a:off x="1654311" y="3008243"/>
            <a:ext cx="8437902" cy="3564835"/>
          </a:xfrm>
          <a:prstGeom prst="rect">
            <a:avLst/>
          </a:prstGeom>
        </p:spPr>
      </p:pic>
    </p:spTree>
    <p:extLst>
      <p:ext uri="{BB962C8B-B14F-4D97-AF65-F5344CB8AC3E}">
        <p14:creationId xmlns:p14="http://schemas.microsoft.com/office/powerpoint/2010/main" val="3877616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ADC158-8A4F-453F-84BC-E74813767C5E}"/>
              </a:ext>
            </a:extLst>
          </p:cNvPr>
          <p:cNvSpPr txBox="1"/>
          <p:nvPr/>
        </p:nvSpPr>
        <p:spPr>
          <a:xfrm>
            <a:off x="1456266" y="994602"/>
            <a:ext cx="8957733" cy="2000548"/>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Receipts and Payments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A pop up will appear, in which you’ll enter your receipt or payment.  Press ADD to enter the corresponding receipt or proof of payment.</a:t>
            </a:r>
          </a:p>
        </p:txBody>
      </p:sp>
      <p:pic>
        <p:nvPicPr>
          <p:cNvPr id="4" name="Picture 3" descr="Graphical user interface, text, application, email&#10;&#10;Description automatically generated">
            <a:extLst>
              <a:ext uri="{FF2B5EF4-FFF2-40B4-BE49-F238E27FC236}">
                <a16:creationId xmlns:a16="http://schemas.microsoft.com/office/drawing/2014/main" id="{7FA783F2-109F-4D16-9446-58EFB39698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2950" y="3220278"/>
            <a:ext cx="6386980" cy="3101009"/>
          </a:xfrm>
          <a:prstGeom prst="rect">
            <a:avLst/>
          </a:prstGeom>
          <a:noFill/>
          <a:ln>
            <a:noFill/>
          </a:ln>
        </p:spPr>
      </p:pic>
    </p:spTree>
    <p:extLst>
      <p:ext uri="{BB962C8B-B14F-4D97-AF65-F5344CB8AC3E}">
        <p14:creationId xmlns:p14="http://schemas.microsoft.com/office/powerpoint/2010/main" val="746630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E8403F-1248-48A4-86B6-DA512C87025E}"/>
              </a:ext>
            </a:extLst>
          </p:cNvPr>
          <p:cNvSpPr txBox="1"/>
          <p:nvPr/>
        </p:nvSpPr>
        <p:spPr>
          <a:xfrm>
            <a:off x="1337733" y="918401"/>
            <a:ext cx="8932333" cy="2000548"/>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Upload Receipts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A link will appear which will enable you to choose the relevant file from your computer to back up the expense or payment you’ve entered and upload it to the program.</a:t>
            </a:r>
          </a:p>
        </p:txBody>
      </p:sp>
      <p:pic>
        <p:nvPicPr>
          <p:cNvPr id="6" name="Picture 5" descr="Graphical user interface, text, application, email&#10;&#10;Description automatically generated">
            <a:extLst>
              <a:ext uri="{FF2B5EF4-FFF2-40B4-BE49-F238E27FC236}">
                <a16:creationId xmlns:a16="http://schemas.microsoft.com/office/drawing/2014/main" id="{2FFF7E54-38F6-42E6-B20D-6462C841CF05}"/>
              </a:ext>
            </a:extLst>
          </p:cNvPr>
          <p:cNvPicPr>
            <a:picLocks noChangeAspect="1"/>
          </p:cNvPicPr>
          <p:nvPr/>
        </p:nvPicPr>
        <p:blipFill rotWithShape="1">
          <a:blip r:embed="rId2">
            <a:extLst>
              <a:ext uri="{28A0092B-C50C-407E-A947-70E740481C1C}">
                <a14:useLocalDpi xmlns:a14="http://schemas.microsoft.com/office/drawing/2010/main" val="0"/>
              </a:ext>
            </a:extLst>
          </a:blip>
          <a:srcRect b="35833"/>
          <a:stretch/>
        </p:blipFill>
        <p:spPr bwMode="auto">
          <a:xfrm>
            <a:off x="2556932" y="2918948"/>
            <a:ext cx="6699185" cy="3020651"/>
          </a:xfrm>
          <a:prstGeom prst="rect">
            <a:avLst/>
          </a:prstGeom>
          <a:noFill/>
          <a:ln>
            <a:noFill/>
          </a:ln>
        </p:spPr>
      </p:pic>
    </p:spTree>
    <p:extLst>
      <p:ext uri="{BB962C8B-B14F-4D97-AF65-F5344CB8AC3E}">
        <p14:creationId xmlns:p14="http://schemas.microsoft.com/office/powerpoint/2010/main" val="76566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36FB29-6FBD-435F-B651-0FBACE118B1A}"/>
              </a:ext>
            </a:extLst>
          </p:cNvPr>
          <p:cNvSpPr txBox="1"/>
          <p:nvPr/>
        </p:nvSpPr>
        <p:spPr>
          <a:xfrm>
            <a:off x="1769533" y="743635"/>
            <a:ext cx="8331199" cy="1631216"/>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Confirmation</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You will get confirmation that the file has been uploaded.  Press SAVE.</a:t>
            </a:r>
          </a:p>
        </p:txBody>
      </p:sp>
      <p:pic>
        <p:nvPicPr>
          <p:cNvPr id="4" name="Picture 3" descr="Graphical user interface, text, application, email&#10;&#10;Description automatically generated">
            <a:extLst>
              <a:ext uri="{FF2B5EF4-FFF2-40B4-BE49-F238E27FC236}">
                <a16:creationId xmlns:a16="http://schemas.microsoft.com/office/drawing/2014/main" id="{F2D8D2F9-A52B-4768-9F2F-95DF356D44B7}"/>
              </a:ext>
            </a:extLst>
          </p:cNvPr>
          <p:cNvPicPr>
            <a:picLocks noChangeAspect="1"/>
          </p:cNvPicPr>
          <p:nvPr/>
        </p:nvPicPr>
        <p:blipFill rotWithShape="1">
          <a:blip r:embed="rId2"/>
          <a:srcRect t="33857"/>
          <a:stretch/>
        </p:blipFill>
        <p:spPr>
          <a:xfrm>
            <a:off x="2516291" y="2517912"/>
            <a:ext cx="6375515" cy="3710609"/>
          </a:xfrm>
          <a:prstGeom prst="rect">
            <a:avLst/>
          </a:prstGeom>
        </p:spPr>
      </p:pic>
    </p:spTree>
    <p:extLst>
      <p:ext uri="{BB962C8B-B14F-4D97-AF65-F5344CB8AC3E}">
        <p14:creationId xmlns:p14="http://schemas.microsoft.com/office/powerpoint/2010/main" val="287003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48915A-FBE9-44F0-9BF2-6F741E22EDEC}"/>
              </a:ext>
            </a:extLst>
          </p:cNvPr>
          <p:cNvSpPr txBox="1"/>
          <p:nvPr/>
        </p:nvSpPr>
        <p:spPr>
          <a:xfrm>
            <a:off x="1967345" y="1200835"/>
            <a:ext cx="8423564" cy="2000548"/>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Separate Checking Account</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Set up a separate grants checking account if not already done, and follow other financial requirements set forth in the MOU.</a:t>
            </a:r>
          </a:p>
        </p:txBody>
      </p:sp>
      <p:pic>
        <p:nvPicPr>
          <p:cNvPr id="6" name="Picture 5" descr="A picture containing diagram&#10;&#10;Description automatically generated">
            <a:extLst>
              <a:ext uri="{FF2B5EF4-FFF2-40B4-BE49-F238E27FC236}">
                <a16:creationId xmlns:a16="http://schemas.microsoft.com/office/drawing/2014/main" id="{9FD0AF68-306F-455F-949E-57259640C3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511" y="3010101"/>
            <a:ext cx="2944380" cy="253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825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F7AEB4-7843-4FFD-BE69-2692E73911C7}"/>
              </a:ext>
            </a:extLst>
          </p:cNvPr>
          <p:cNvSpPr txBox="1"/>
          <p:nvPr/>
        </p:nvSpPr>
        <p:spPr>
          <a:xfrm>
            <a:off x="1329265" y="979977"/>
            <a:ext cx="9652001" cy="2000548"/>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Match Payments and Receipts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Note that when you upload proofs of payment, you can match the payment you’re uploading to the receipts that you uploaded to which they refer.</a:t>
            </a:r>
          </a:p>
        </p:txBody>
      </p:sp>
      <p:pic>
        <p:nvPicPr>
          <p:cNvPr id="4" name="Picture 3" descr="Graphical user interface, text, application, email&#10;&#10;Description automatically generated">
            <a:extLst>
              <a:ext uri="{FF2B5EF4-FFF2-40B4-BE49-F238E27FC236}">
                <a16:creationId xmlns:a16="http://schemas.microsoft.com/office/drawing/2014/main" id="{C2E2AABE-E47D-4042-98F6-A3C98ABE221E}"/>
              </a:ext>
            </a:extLst>
          </p:cNvPr>
          <p:cNvPicPr>
            <a:picLocks noChangeAspect="1"/>
          </p:cNvPicPr>
          <p:nvPr/>
        </p:nvPicPr>
        <p:blipFill rotWithShape="1">
          <a:blip r:embed="rId2"/>
          <a:srcRect b="35735"/>
          <a:stretch/>
        </p:blipFill>
        <p:spPr>
          <a:xfrm>
            <a:off x="2026718" y="2980525"/>
            <a:ext cx="6533082" cy="3247997"/>
          </a:xfrm>
          <a:prstGeom prst="rect">
            <a:avLst/>
          </a:prstGeom>
        </p:spPr>
      </p:pic>
    </p:spTree>
    <p:extLst>
      <p:ext uri="{BB962C8B-B14F-4D97-AF65-F5344CB8AC3E}">
        <p14:creationId xmlns:p14="http://schemas.microsoft.com/office/powerpoint/2010/main" val="86101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6451D-A6A1-47C8-B7C6-D69FC6BD0712}"/>
              </a:ext>
            </a:extLst>
          </p:cNvPr>
          <p:cNvSpPr txBox="1"/>
          <p:nvPr/>
        </p:nvSpPr>
        <p:spPr>
          <a:xfrm>
            <a:off x="1794932" y="828302"/>
            <a:ext cx="8720667" cy="1631216"/>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Documents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The documents you have uploaded can be found in the Expenses folder under the DOCUMENTS tab.</a:t>
            </a:r>
          </a:p>
        </p:txBody>
      </p:sp>
      <p:pic>
        <p:nvPicPr>
          <p:cNvPr id="4" name="Picture 3" descr="A picture containing graphical user interface&#10;&#10;Description automatically generated">
            <a:extLst>
              <a:ext uri="{FF2B5EF4-FFF2-40B4-BE49-F238E27FC236}">
                <a16:creationId xmlns:a16="http://schemas.microsoft.com/office/drawing/2014/main" id="{EB364CED-CF2C-4F0E-B581-A99B62FC44C7}"/>
              </a:ext>
            </a:extLst>
          </p:cNvPr>
          <p:cNvPicPr>
            <a:picLocks noChangeAspect="1"/>
          </p:cNvPicPr>
          <p:nvPr/>
        </p:nvPicPr>
        <p:blipFill>
          <a:blip r:embed="rId2"/>
          <a:stretch>
            <a:fillRect/>
          </a:stretch>
        </p:blipFill>
        <p:spPr>
          <a:xfrm>
            <a:off x="1893957" y="3048000"/>
            <a:ext cx="8120400" cy="2849217"/>
          </a:xfrm>
          <a:prstGeom prst="rect">
            <a:avLst/>
          </a:prstGeom>
        </p:spPr>
      </p:pic>
    </p:spTree>
    <p:extLst>
      <p:ext uri="{BB962C8B-B14F-4D97-AF65-F5344CB8AC3E}">
        <p14:creationId xmlns:p14="http://schemas.microsoft.com/office/powerpoint/2010/main" val="1484234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FF810C-7DF1-4953-906B-25370ED8C33C}"/>
              </a:ext>
            </a:extLst>
          </p:cNvPr>
          <p:cNvSpPr txBox="1"/>
          <p:nvPr/>
        </p:nvSpPr>
        <p:spPr>
          <a:xfrm>
            <a:off x="1270000" y="1023035"/>
            <a:ext cx="8585200" cy="1538883"/>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Final Report</a:t>
            </a:r>
          </a:p>
          <a:p>
            <a:pPr marL="0" marR="0">
              <a:spcBef>
                <a:spcPts val="0"/>
              </a:spcBef>
              <a:spcAft>
                <a:spcPts val="0"/>
              </a:spcAft>
            </a:pPr>
            <a:endParaRPr lang="en-US" dirty="0">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Fill out questions asked in the FINAL REPORT tab and press SAVE button.</a:t>
            </a:r>
          </a:p>
        </p:txBody>
      </p:sp>
      <p:pic>
        <p:nvPicPr>
          <p:cNvPr id="4" name="Picture 3" descr="Graphical user interface, text, application, email&#10;&#10;Description automatically generated">
            <a:extLst>
              <a:ext uri="{FF2B5EF4-FFF2-40B4-BE49-F238E27FC236}">
                <a16:creationId xmlns:a16="http://schemas.microsoft.com/office/drawing/2014/main" id="{31EA63D6-B379-4EEF-9EFE-A285FAE9E179}"/>
              </a:ext>
            </a:extLst>
          </p:cNvPr>
          <p:cNvPicPr>
            <a:picLocks noChangeAspect="1"/>
          </p:cNvPicPr>
          <p:nvPr/>
        </p:nvPicPr>
        <p:blipFill rotWithShape="1">
          <a:blip r:embed="rId2">
            <a:extLst>
              <a:ext uri="{28A0092B-C50C-407E-A947-70E740481C1C}">
                <a14:useLocalDpi xmlns:a14="http://schemas.microsoft.com/office/drawing/2010/main" val="0"/>
              </a:ext>
            </a:extLst>
          </a:blip>
          <a:srcRect t="29387"/>
          <a:stretch/>
        </p:blipFill>
        <p:spPr bwMode="auto">
          <a:xfrm>
            <a:off x="1670510" y="3034747"/>
            <a:ext cx="8059590" cy="3273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782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84BF5-2EFA-44C3-9457-A27F7757F35D}"/>
              </a:ext>
            </a:extLst>
          </p:cNvPr>
          <p:cNvSpPr txBox="1"/>
          <p:nvPr/>
        </p:nvSpPr>
        <p:spPr>
          <a:xfrm>
            <a:off x="1363133" y="1087735"/>
            <a:ext cx="9719734" cy="1631216"/>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Club Signatures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Press the CLUB COLLECT FINAL SIGNATURES button.  Signing the final report will work the same way as signing the original application.</a:t>
            </a:r>
          </a:p>
        </p:txBody>
      </p:sp>
      <p:pic>
        <p:nvPicPr>
          <p:cNvPr id="4" name="Picture 3" descr="A screenshot of a computer&#10;&#10;Description automatically generated">
            <a:extLst>
              <a:ext uri="{FF2B5EF4-FFF2-40B4-BE49-F238E27FC236}">
                <a16:creationId xmlns:a16="http://schemas.microsoft.com/office/drawing/2014/main" id="{2219657E-346C-4244-8702-DB64113E38D2}"/>
              </a:ext>
            </a:extLst>
          </p:cNvPr>
          <p:cNvPicPr>
            <a:picLocks noChangeAspect="1"/>
          </p:cNvPicPr>
          <p:nvPr/>
        </p:nvPicPr>
        <p:blipFill rotWithShape="1">
          <a:blip r:embed="rId2"/>
          <a:srcRect l="45807"/>
          <a:stretch/>
        </p:blipFill>
        <p:spPr>
          <a:xfrm>
            <a:off x="1901575" y="3246782"/>
            <a:ext cx="7214686" cy="2690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205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CD96A2-DFF7-4E46-9CD8-AB348C925B4E}"/>
              </a:ext>
            </a:extLst>
          </p:cNvPr>
          <p:cNvSpPr txBox="1"/>
          <p:nvPr/>
        </p:nvSpPr>
        <p:spPr>
          <a:xfrm>
            <a:off x="1710266" y="714445"/>
            <a:ext cx="8398933" cy="6370975"/>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Return Unused DDF Funds</a:t>
            </a:r>
          </a:p>
          <a:p>
            <a:pPr marL="0" marR="0">
              <a:spcBef>
                <a:spcPts val="0"/>
              </a:spcBef>
              <a:spcAft>
                <a:spcPts val="0"/>
              </a:spcAft>
            </a:pPr>
            <a:endParaRPr lang="en-US" sz="2400" b="1"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If you have not used all the funds requested for the grant, the unused portion of the DDF funds must be returned to the district before the Final Report can be approved.</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Example:</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Original grant:</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DDF		$50</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Club funds	$50</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TOTAL		$100</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Actual expenses for the grant were $90.</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DDF		$45</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Club funds	$45</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Total		$90</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The $5 DDF which were not spent need to be returned to the district.</a:t>
            </a:r>
          </a:p>
        </p:txBody>
      </p:sp>
    </p:spTree>
    <p:extLst>
      <p:ext uri="{BB962C8B-B14F-4D97-AF65-F5344CB8AC3E}">
        <p14:creationId xmlns:p14="http://schemas.microsoft.com/office/powerpoint/2010/main" val="1230283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C936A7-9087-41E5-A3F5-75276336419F}"/>
              </a:ext>
            </a:extLst>
          </p:cNvPr>
          <p:cNvSpPr txBox="1"/>
          <p:nvPr/>
        </p:nvSpPr>
        <p:spPr>
          <a:xfrm>
            <a:off x="2133601" y="1185039"/>
            <a:ext cx="7222066" cy="5324535"/>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Important Dates:</a:t>
            </a: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2400" b="1" dirty="0">
                <a:solidFill>
                  <a:schemeClr val="accent5">
                    <a:lumMod val="50000"/>
                  </a:schemeClr>
                </a:solidFill>
                <a:latin typeface="Arial" panose="020B0604020202020204" pitchFamily="34" charset="0"/>
                <a:cs typeface="Arial" panose="020B0604020202020204" pitchFamily="34" charset="0"/>
              </a:rPr>
              <a:t>April 30</a:t>
            </a:r>
            <a:r>
              <a:rPr lang="en-US" sz="2400" dirty="0">
                <a:solidFill>
                  <a:schemeClr val="accent5">
                    <a:lumMod val="50000"/>
                  </a:schemeClr>
                </a:solidFill>
                <a:latin typeface="Arial" panose="020B0604020202020204" pitchFamily="34" charset="0"/>
                <a:cs typeface="Arial" panose="020B0604020202020204" pitchFamily="34" charset="0"/>
              </a:rPr>
              <a:t>—all MOUs to district</a:t>
            </a:r>
            <a:br>
              <a:rPr lang="en-US" sz="2400" dirty="0">
                <a:solidFill>
                  <a:schemeClr val="accent5">
                    <a:lumMod val="50000"/>
                  </a:schemeClr>
                </a:solidFill>
                <a:latin typeface="Arial" panose="020B0604020202020204" pitchFamily="34" charset="0"/>
                <a:cs typeface="Arial" panose="020B0604020202020204" pitchFamily="34" charset="0"/>
              </a:rPr>
            </a:br>
            <a:endParaRPr lang="en-US" sz="2400" dirty="0">
              <a:solidFill>
                <a:schemeClr val="accent5">
                  <a:lumMod val="50000"/>
                </a:schemeClr>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b="1" dirty="0">
                <a:solidFill>
                  <a:schemeClr val="accent5">
                    <a:lumMod val="50000"/>
                  </a:schemeClr>
                </a:solidFill>
                <a:latin typeface="Arial" panose="020B0604020202020204" pitchFamily="34" charset="0"/>
                <a:cs typeface="Arial" panose="020B0604020202020204" pitchFamily="34" charset="0"/>
              </a:rPr>
              <a:t>May 15</a:t>
            </a:r>
            <a:r>
              <a:rPr lang="en-US" sz="2400" dirty="0">
                <a:solidFill>
                  <a:schemeClr val="accent5">
                    <a:lumMod val="50000"/>
                  </a:schemeClr>
                </a:solidFill>
                <a:latin typeface="Arial" panose="020B0604020202020204" pitchFamily="34" charset="0"/>
                <a:cs typeface="Arial" panose="020B0604020202020204" pitchFamily="34" charset="0"/>
              </a:rPr>
              <a:t>—last day to submit final reports </a:t>
            </a:r>
            <a:r>
              <a:rPr lang="en-US" sz="2400">
                <a:solidFill>
                  <a:schemeClr val="accent5">
                    <a:lumMod val="50000"/>
                  </a:schemeClr>
                </a:solidFill>
                <a:latin typeface="Arial" panose="020B0604020202020204" pitchFamily="34" charset="0"/>
                <a:cs typeface="Arial" panose="020B0604020202020204" pitchFamily="34" charset="0"/>
              </a:rPr>
              <a:t>for 2022-23 </a:t>
            </a:r>
            <a:r>
              <a:rPr lang="en-US" sz="2400" dirty="0">
                <a:solidFill>
                  <a:schemeClr val="accent5">
                    <a:lumMod val="50000"/>
                  </a:schemeClr>
                </a:solidFill>
                <a:latin typeface="Arial" panose="020B0604020202020204" pitchFamily="34" charset="0"/>
                <a:cs typeface="Arial" panose="020B0604020202020204" pitchFamily="34" charset="0"/>
              </a:rPr>
              <a:t>grants</a:t>
            </a:r>
            <a:br>
              <a:rPr lang="en-US" sz="2400" dirty="0">
                <a:solidFill>
                  <a:schemeClr val="accent5">
                    <a:lumMod val="50000"/>
                  </a:schemeClr>
                </a:solidFill>
                <a:latin typeface="Arial" panose="020B0604020202020204" pitchFamily="34" charset="0"/>
                <a:cs typeface="Arial" panose="020B0604020202020204" pitchFamily="34" charset="0"/>
              </a:rPr>
            </a:br>
            <a:endParaRPr lang="en-US" sz="2400" dirty="0">
              <a:solidFill>
                <a:schemeClr val="accent5">
                  <a:lumMod val="50000"/>
                </a:schemeClr>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b="1" dirty="0">
                <a:solidFill>
                  <a:schemeClr val="accent5">
                    <a:lumMod val="50000"/>
                  </a:schemeClr>
                </a:solidFill>
                <a:latin typeface="Arial" panose="020B0604020202020204" pitchFamily="34" charset="0"/>
                <a:cs typeface="Arial" panose="020B0604020202020204" pitchFamily="34" charset="0"/>
              </a:rPr>
              <a:t>May 31</a:t>
            </a:r>
            <a:r>
              <a:rPr lang="en-US" sz="2400" dirty="0">
                <a:solidFill>
                  <a:schemeClr val="accent5">
                    <a:lumMod val="50000"/>
                  </a:schemeClr>
                </a:solidFill>
                <a:latin typeface="Arial" panose="020B0604020202020204" pitchFamily="34" charset="0"/>
                <a:cs typeface="Arial" panose="020B0604020202020204" pitchFamily="34" charset="0"/>
              </a:rPr>
              <a:t>—last day to submit application for 2023-24 grants</a:t>
            </a:r>
            <a:br>
              <a:rPr lang="en-US" sz="2400" dirty="0">
                <a:solidFill>
                  <a:schemeClr val="accent5">
                    <a:lumMod val="50000"/>
                  </a:schemeClr>
                </a:solidFill>
                <a:latin typeface="Arial" panose="020B0604020202020204" pitchFamily="34" charset="0"/>
                <a:cs typeface="Arial" panose="020B0604020202020204" pitchFamily="34" charset="0"/>
              </a:rPr>
            </a:br>
            <a:endParaRPr lang="en-US" sz="2400" dirty="0">
              <a:solidFill>
                <a:schemeClr val="accent5">
                  <a:lumMod val="50000"/>
                </a:schemeClr>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b="1" dirty="0">
                <a:solidFill>
                  <a:schemeClr val="accent5">
                    <a:lumMod val="50000"/>
                  </a:schemeClr>
                </a:solidFill>
                <a:latin typeface="Arial" panose="020B0604020202020204" pitchFamily="34" charset="0"/>
                <a:cs typeface="Arial" panose="020B0604020202020204" pitchFamily="34" charset="0"/>
              </a:rPr>
              <a:t>May 15, 2023</a:t>
            </a:r>
            <a:r>
              <a:rPr lang="en-US" sz="2400" dirty="0">
                <a:solidFill>
                  <a:schemeClr val="accent5">
                    <a:lumMod val="50000"/>
                  </a:schemeClr>
                </a:solidFill>
                <a:latin typeface="Arial" panose="020B0604020202020204" pitchFamily="34" charset="0"/>
                <a:cs typeface="Arial" panose="020B0604020202020204" pitchFamily="34" charset="0"/>
              </a:rPr>
              <a:t>– last day for district to accept 2022-23 final reports.  Final reports should be submitted within a month of the completion of the project.</a:t>
            </a:r>
          </a:p>
        </p:txBody>
      </p:sp>
    </p:spTree>
    <p:extLst>
      <p:ext uri="{BB962C8B-B14F-4D97-AF65-F5344CB8AC3E}">
        <p14:creationId xmlns:p14="http://schemas.microsoft.com/office/powerpoint/2010/main" val="162097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2BD18F-2841-42C2-A370-E3EB604F35B6}"/>
              </a:ext>
            </a:extLst>
          </p:cNvPr>
          <p:cNvSpPr txBox="1"/>
          <p:nvPr/>
        </p:nvSpPr>
        <p:spPr>
          <a:xfrm>
            <a:off x="1540933" y="1138535"/>
            <a:ext cx="8458200" cy="2000548"/>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Club Allocation of DDF</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Be sure the DDF (district designated funds) you request for your grant(s) do not exceed the total DDF allocated to your club.</a:t>
            </a:r>
          </a:p>
        </p:txBody>
      </p:sp>
      <p:pic>
        <p:nvPicPr>
          <p:cNvPr id="4" name="Picture 3" descr="A picture containing table&#10;&#10;Description automatically generated">
            <a:extLst>
              <a:ext uri="{FF2B5EF4-FFF2-40B4-BE49-F238E27FC236}">
                <a16:creationId xmlns:a16="http://schemas.microsoft.com/office/drawing/2014/main" id="{B4A87BA9-E900-4C65-8A2D-3CFB34D2F7B2}"/>
              </a:ext>
            </a:extLst>
          </p:cNvPr>
          <p:cNvPicPr>
            <a:picLocks noChangeAspect="1"/>
          </p:cNvPicPr>
          <p:nvPr/>
        </p:nvPicPr>
        <p:blipFill>
          <a:blip r:embed="rId2"/>
          <a:stretch>
            <a:fillRect/>
          </a:stretch>
        </p:blipFill>
        <p:spPr>
          <a:xfrm>
            <a:off x="2338493" y="3429000"/>
            <a:ext cx="5923280" cy="2590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57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9355C-659C-4F02-A32F-40B9F3F01F65}"/>
              </a:ext>
            </a:extLst>
          </p:cNvPr>
          <p:cNvSpPr txBox="1"/>
          <p:nvPr/>
        </p:nvSpPr>
        <p:spPr>
          <a:xfrm>
            <a:off x="2214417" y="747483"/>
            <a:ext cx="7941733" cy="1631216"/>
          </a:xfrm>
          <a:prstGeom prst="rect">
            <a:avLst/>
          </a:prstGeom>
          <a:noFill/>
        </p:spPr>
        <p:txBody>
          <a:bodyPr wrap="square">
            <a:spAutoFit/>
          </a:bodyPr>
          <a:lstStyle/>
          <a:p>
            <a:pPr marL="0" marR="0">
              <a:spcBef>
                <a:spcPts val="0"/>
              </a:spcBef>
              <a:spcAft>
                <a:spcPts val="0"/>
              </a:spcAft>
            </a:pPr>
            <a:r>
              <a:rPr lang="en-US" sz="2800" dirty="0">
                <a:solidFill>
                  <a:schemeClr val="accent5">
                    <a:lumMod val="50000"/>
                  </a:schemeClr>
                </a:solidFill>
                <a:latin typeface="Arial" panose="020B0604020202020204" pitchFamily="34" charset="0"/>
                <a:cs typeface="Arial" panose="020B0604020202020204" pitchFamily="34" charset="0"/>
              </a:rPr>
              <a:t>DG Application</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To access district grants from your MY CLUB tab, click on the GRANTS icon.</a:t>
            </a:r>
          </a:p>
        </p:txBody>
      </p:sp>
      <p:pic>
        <p:nvPicPr>
          <p:cNvPr id="4" name="Picture 3" descr="A screenshot of a computer&#10;&#10;Description automatically generated with low confidence">
            <a:extLst>
              <a:ext uri="{FF2B5EF4-FFF2-40B4-BE49-F238E27FC236}">
                <a16:creationId xmlns:a16="http://schemas.microsoft.com/office/drawing/2014/main" id="{3BAB4AC0-3BBE-4A20-B418-A1D7650B2E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8709" y="2473147"/>
            <a:ext cx="5320648" cy="3933641"/>
          </a:xfrm>
          <a:prstGeom prst="rect">
            <a:avLst/>
          </a:prstGeom>
          <a:noFill/>
          <a:ln>
            <a:noFill/>
          </a:ln>
        </p:spPr>
      </p:pic>
    </p:spTree>
    <p:extLst>
      <p:ext uri="{BB962C8B-B14F-4D97-AF65-F5344CB8AC3E}">
        <p14:creationId xmlns:p14="http://schemas.microsoft.com/office/powerpoint/2010/main" val="61134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9BB138-F6FE-4500-A75B-178E9A753404}"/>
              </a:ext>
            </a:extLst>
          </p:cNvPr>
          <p:cNvSpPr txBox="1"/>
          <p:nvPr/>
        </p:nvSpPr>
        <p:spPr>
          <a:xfrm>
            <a:off x="1913467" y="923743"/>
            <a:ext cx="8729133" cy="1631216"/>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Choose 2023-2024</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Be sure you’re in the correct ORG YEAR for the grant you’re requesting.</a:t>
            </a:r>
          </a:p>
        </p:txBody>
      </p:sp>
      <p:pic>
        <p:nvPicPr>
          <p:cNvPr id="4" name="Picture 3">
            <a:extLst>
              <a:ext uri="{FF2B5EF4-FFF2-40B4-BE49-F238E27FC236}">
                <a16:creationId xmlns:a16="http://schemas.microsoft.com/office/drawing/2014/main" id="{4E140ED7-49F0-4BA1-B080-CA2D781734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46"/>
          <a:stretch/>
        </p:blipFill>
        <p:spPr bwMode="auto">
          <a:xfrm>
            <a:off x="1033670" y="2796208"/>
            <a:ext cx="10283687" cy="1802296"/>
          </a:xfrm>
          <a:prstGeom prst="rect">
            <a:avLst/>
          </a:prstGeom>
          <a:noFill/>
          <a:ln>
            <a:noFill/>
          </a:ln>
        </p:spPr>
      </p:pic>
    </p:spTree>
    <p:extLst>
      <p:ext uri="{BB962C8B-B14F-4D97-AF65-F5344CB8AC3E}">
        <p14:creationId xmlns:p14="http://schemas.microsoft.com/office/powerpoint/2010/main" val="14888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96B66C-E9D3-4A17-B393-91CE605C60F2}"/>
              </a:ext>
            </a:extLst>
          </p:cNvPr>
          <p:cNvSpPr txBox="1"/>
          <p:nvPr/>
        </p:nvSpPr>
        <p:spPr>
          <a:xfrm>
            <a:off x="2192867" y="1033811"/>
            <a:ext cx="8534400" cy="1261884"/>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Two Club Signers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Set up two club signers for your club.</a:t>
            </a:r>
          </a:p>
        </p:txBody>
      </p:sp>
      <p:pic>
        <p:nvPicPr>
          <p:cNvPr id="4" name="Picture 3" descr="Graphical user interface, text, application&#10;&#10;Description automatically generated">
            <a:extLst>
              <a:ext uri="{FF2B5EF4-FFF2-40B4-BE49-F238E27FC236}">
                <a16:creationId xmlns:a16="http://schemas.microsoft.com/office/drawing/2014/main" id="{AB82E6FE-79BA-47E1-AF58-0FACCEEC12E6}"/>
              </a:ext>
            </a:extLst>
          </p:cNvPr>
          <p:cNvPicPr>
            <a:picLocks noChangeAspect="1"/>
          </p:cNvPicPr>
          <p:nvPr/>
        </p:nvPicPr>
        <p:blipFill rotWithShape="1">
          <a:blip r:embed="rId2"/>
          <a:srcRect b="7891"/>
          <a:stretch/>
        </p:blipFill>
        <p:spPr>
          <a:xfrm>
            <a:off x="2623930" y="2822712"/>
            <a:ext cx="7892922" cy="3154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770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78B614-84EF-42E2-AD23-C3DEB9497B25}"/>
              </a:ext>
            </a:extLst>
          </p:cNvPr>
          <p:cNvSpPr txBox="1"/>
          <p:nvPr/>
        </p:nvSpPr>
        <p:spPr>
          <a:xfrm>
            <a:off x="1126066" y="833644"/>
            <a:ext cx="8652934" cy="1261884"/>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Find Club Grants</a:t>
            </a:r>
          </a:p>
          <a:p>
            <a:pPr marL="0" marR="0">
              <a:spcBef>
                <a:spcPts val="0"/>
              </a:spcBef>
              <a:spcAft>
                <a:spcPts val="0"/>
              </a:spcAft>
            </a:pPr>
            <a:endParaRPr lang="en-US" sz="2400" dirty="0">
              <a:solidFill>
                <a:schemeClr val="accent5">
                  <a:lumMod val="50000"/>
                </a:schemeClr>
              </a:solidFill>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Go to CLUB GRANTS VIEW under Grant Navigation</a:t>
            </a:r>
          </a:p>
        </p:txBody>
      </p:sp>
      <p:pic>
        <p:nvPicPr>
          <p:cNvPr id="4" name="Picture 3" descr="Graphical user interface, application, Word&#10;&#10;Description automatically generated">
            <a:extLst>
              <a:ext uri="{FF2B5EF4-FFF2-40B4-BE49-F238E27FC236}">
                <a16:creationId xmlns:a16="http://schemas.microsoft.com/office/drawing/2014/main" id="{F288F60D-7C36-4E39-B87E-0D446D975416}"/>
              </a:ext>
            </a:extLst>
          </p:cNvPr>
          <p:cNvPicPr>
            <a:picLocks noChangeAspect="1"/>
          </p:cNvPicPr>
          <p:nvPr/>
        </p:nvPicPr>
        <p:blipFill>
          <a:blip r:embed="rId2"/>
          <a:stretch>
            <a:fillRect/>
          </a:stretch>
        </p:blipFill>
        <p:spPr>
          <a:xfrm>
            <a:off x="3772208" y="2464904"/>
            <a:ext cx="2610120" cy="2700928"/>
          </a:xfrm>
          <a:prstGeom prst="rect">
            <a:avLst/>
          </a:prstGeom>
        </p:spPr>
      </p:pic>
    </p:spTree>
    <p:extLst>
      <p:ext uri="{BB962C8B-B14F-4D97-AF65-F5344CB8AC3E}">
        <p14:creationId xmlns:p14="http://schemas.microsoft.com/office/powerpoint/2010/main" val="176899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F42D5B-6705-455E-A0C0-935DA96B3601}"/>
              </a:ext>
            </a:extLst>
          </p:cNvPr>
          <p:cNvSpPr txBox="1"/>
          <p:nvPr/>
        </p:nvSpPr>
        <p:spPr>
          <a:xfrm>
            <a:off x="1439333" y="816710"/>
            <a:ext cx="8246534" cy="1261884"/>
          </a:xfrm>
          <a:prstGeom prst="rect">
            <a:avLst/>
          </a:prstGeom>
          <a:noFill/>
        </p:spPr>
        <p:txBody>
          <a:bodyPr wrap="square">
            <a:spAutoFit/>
          </a:bodyPr>
          <a:lstStyle/>
          <a:p>
            <a:pPr marL="0" marR="0">
              <a:spcBef>
                <a:spcPts val="0"/>
              </a:spcBef>
              <a:spcAft>
                <a:spcPts val="0"/>
              </a:spcAft>
            </a:pPr>
            <a:r>
              <a:rPr lang="en-US" sz="2800" b="1" dirty="0">
                <a:solidFill>
                  <a:schemeClr val="accent5">
                    <a:lumMod val="50000"/>
                  </a:schemeClr>
                </a:solidFill>
                <a:latin typeface="Arial" panose="020B0604020202020204" pitchFamily="34" charset="0"/>
                <a:cs typeface="Arial" panose="020B0604020202020204" pitchFamily="34" charset="0"/>
              </a:rPr>
              <a:t>New Club Grant Request</a:t>
            </a:r>
          </a:p>
          <a:p>
            <a:pPr marL="0" marR="0">
              <a:spcBef>
                <a:spcPts val="0"/>
              </a:spcBef>
              <a:spcAft>
                <a:spcPts val="0"/>
              </a:spcAft>
            </a:pPr>
            <a:endParaRPr lang="en-US" sz="2400" dirty="0">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Click NEW CLUB GRANTS REQUEST</a:t>
            </a:r>
          </a:p>
        </p:txBody>
      </p:sp>
      <p:pic>
        <p:nvPicPr>
          <p:cNvPr id="4" name="Picture 3" descr="Graphical user interface, text, application&#10;&#10;Description automatically generated">
            <a:extLst>
              <a:ext uri="{FF2B5EF4-FFF2-40B4-BE49-F238E27FC236}">
                <a16:creationId xmlns:a16="http://schemas.microsoft.com/office/drawing/2014/main" id="{D1A7C18C-2018-4588-83DF-5B8A0E2049A4}"/>
              </a:ext>
            </a:extLst>
          </p:cNvPr>
          <p:cNvPicPr>
            <a:picLocks noChangeAspect="1"/>
          </p:cNvPicPr>
          <p:nvPr/>
        </p:nvPicPr>
        <p:blipFill rotWithShape="1">
          <a:blip r:embed="rId2"/>
          <a:srcRect l="57104"/>
          <a:stretch/>
        </p:blipFill>
        <p:spPr>
          <a:xfrm>
            <a:off x="2262128" y="2336432"/>
            <a:ext cx="6229838" cy="2591168"/>
          </a:xfrm>
          <a:prstGeom prst="rect">
            <a:avLst/>
          </a:prstGeom>
        </p:spPr>
      </p:pic>
    </p:spTree>
    <p:extLst>
      <p:ext uri="{BB962C8B-B14F-4D97-AF65-F5344CB8AC3E}">
        <p14:creationId xmlns:p14="http://schemas.microsoft.com/office/powerpoint/2010/main" val="3043923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907</Words>
  <Application>Microsoft Office PowerPoint</Application>
  <PresentationFormat>Widescreen</PresentationFormat>
  <Paragraphs>119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Morris</dc:creator>
  <cp:lastModifiedBy>Mary Joan Pugh</cp:lastModifiedBy>
  <cp:revision>37</cp:revision>
  <dcterms:created xsi:type="dcterms:W3CDTF">2022-01-26T19:09:56Z</dcterms:created>
  <dcterms:modified xsi:type="dcterms:W3CDTF">2022-09-04T17:55:19Z</dcterms:modified>
</cp:coreProperties>
</file>